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9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2" r:id="rId6"/>
    <p:sldId id="263" r:id="rId7"/>
    <p:sldId id="273" r:id="rId8"/>
    <p:sldId id="267" r:id="rId9"/>
    <p:sldId id="265" r:id="rId10"/>
    <p:sldId id="274" r:id="rId11"/>
    <p:sldId id="278" r:id="rId12"/>
    <p:sldId id="275" r:id="rId13"/>
    <p:sldId id="276" r:id="rId14"/>
    <p:sldId id="277" r:id="rId15"/>
    <p:sldId id="279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AFE3"/>
    <a:srgbClr val="00A497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44847-52FD-4EA4-85BC-8B0302689EA2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4935AC-A806-4499-A325-AA64EC209D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310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935AC-A806-4499-A325-AA64EC209DB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4182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4935AC-A806-4499-A325-AA64EC209DB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543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825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844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2379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30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3715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4344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54307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8569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5271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782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2166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3492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6639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9435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5895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21A9F-2771-4A4F-A486-95F93172E903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7010F0E-C520-419D-B51F-5290CC7F8F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826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71600" y="419100"/>
            <a:ext cx="9448800" cy="2616200"/>
          </a:xfrm>
        </p:spPr>
        <p:txBody>
          <a:bodyPr>
            <a:noAutofit/>
          </a:bodyPr>
          <a:lstStyle/>
          <a:p>
            <a:pPr algn="ctr"/>
            <a:r>
              <a:rPr lang="ru-RU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Многопользовательское кроссплатформенное игровое программное средство «</a:t>
            </a:r>
            <a:r>
              <a:rPr lang="en-US" sz="4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Warplace</a:t>
            </a:r>
            <a:r>
              <a:rPr lang="ru-RU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жанре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 </a:t>
            </a:r>
            <a:r>
              <a:rPr lang="ru-RU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 базе платформы 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endParaRPr lang="ru-RU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9700" y="4406900"/>
            <a:ext cx="9791700" cy="2095500"/>
          </a:xfrm>
        </p:spPr>
        <p:txBody>
          <a:bodyPr spcCol="0">
            <a:noAutofit/>
          </a:bodyPr>
          <a:lstStyle/>
          <a:p>
            <a:pPr algn="just"/>
            <a:r>
              <a:rPr lang="ru-RU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 студент группы 883871</a:t>
            </a:r>
          </a:p>
          <a:p>
            <a:pPr algn="just"/>
            <a:r>
              <a:rPr lang="ru-RU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НАРКЕВИЧ Роман Викторович</a:t>
            </a:r>
          </a:p>
          <a:p>
            <a:pPr algn="just"/>
            <a:endParaRPr lang="ru-RU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Научный руководитель – магистр техники и технологии, ассистент кафедры ПИКС ПРОХОДСКИЙ Дмитрий Викторович</a:t>
            </a:r>
          </a:p>
        </p:txBody>
      </p:sp>
    </p:spTree>
    <p:extLst>
      <p:ext uri="{BB962C8B-B14F-4D97-AF65-F5344CB8AC3E}">
        <p14:creationId xmlns:p14="http://schemas.microsoft.com/office/powerpoint/2010/main" val="418433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839" y="0"/>
            <a:ext cx="94723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06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389" y="0"/>
            <a:ext cx="9477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9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8" b="8194"/>
          <a:stretch/>
        </p:blipFill>
        <p:spPr>
          <a:xfrm>
            <a:off x="812552" y="184150"/>
            <a:ext cx="10628631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9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351" y="0"/>
            <a:ext cx="72132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548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841" y="0"/>
            <a:ext cx="9440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25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9" r="3528" b="7340"/>
          <a:stretch/>
        </p:blipFill>
        <p:spPr>
          <a:xfrm>
            <a:off x="593053" y="166254"/>
            <a:ext cx="11220256" cy="631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02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20700" y="2501899"/>
            <a:ext cx="6527800" cy="2108201"/>
          </a:xfrm>
        </p:spPr>
        <p:txBody>
          <a:bodyPr>
            <a:normAutofit lnSpcReduction="10000"/>
          </a:bodyPr>
          <a:lstStyle/>
          <a:p>
            <a: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и разработка многопользовательского кроссплатформенного игрового программного средства «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Warplace</a:t>
            </a:r>
            <a: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 в жанре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</a:t>
            </a:r>
            <a: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 базе платформы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175" y="2752725"/>
            <a:ext cx="4819650" cy="11239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20700" y="454560"/>
            <a:ext cx="6451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дипломного</a:t>
            </a:r>
            <a:b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проекта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362765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4200" y="2793771"/>
            <a:ext cx="10820400" cy="2452483"/>
          </a:xfrm>
        </p:spPr>
        <p:txBody>
          <a:bodyPr>
            <a:noAutofit/>
          </a:bodyPr>
          <a:lstStyle/>
          <a:p>
            <a:pPr marL="457200" indent="-457200" algn="just">
              <a:buAutoNum type="arabicPeriod"/>
            </a:pPr>
            <a:r>
              <a:rPr lang="ru-RU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Рынок кроссплатформенных игровых программных средств имеет огромную популярность в наше время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 algn="just">
              <a:buAutoNum type="arabicPeriod"/>
            </a:pPr>
            <a:r>
              <a:rPr lang="ru-RU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Игры приносят высокий доход своим создателям, благодаря внедрению рекламы в приложения, а также </a:t>
            </a:r>
            <a:r>
              <a:rPr lang="ru-RU" sz="24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внутриигровые</a:t>
            </a:r>
            <a:r>
              <a:rPr lang="ru-RU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покупки</a:t>
            </a: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 algn="just">
              <a:buAutoNum type="arabicPeriod"/>
            </a:pPr>
            <a:r>
              <a:rPr lang="ru-RU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Онлайн игры позволяют объединять игроков со всего мира, тем самым способствуя коммуникации людей из разных стран.    </a:t>
            </a:r>
            <a:endParaRPr lang="ru-RU" sz="2400" dirty="0">
              <a:solidFill>
                <a:schemeClr val="tx1"/>
              </a:solidFill>
              <a:latin typeface="GOST type B" panose="02010404020404060303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5800" y="431800"/>
            <a:ext cx="60071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дипломного</a:t>
            </a:r>
            <a:b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проекта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814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78691" y="445763"/>
            <a:ext cx="1170247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Функциональность разрабатываемого программного средства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88191" y="2388861"/>
            <a:ext cx="1170247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Многопользовательское кроссплатформенное игровое программное средство «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Warplace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жанре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базе платформы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включает в себя следующие возможности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Работает на базе операционных систем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Windows;</a:t>
            </a:r>
          </a:p>
          <a:p>
            <a:pPr marL="457200" indent="-457200" algn="just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Имеется возможность выбора интерфейса на русском либо английском языке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 algn="just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из трех режимов игры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на 1, 2 на 2, а также режим тренировки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 algn="just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Создание, присоединение или выбор из  имеющихся игровых комнат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 algn="just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мультиплеера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осуществляется с помощью сервера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Photon Unity Networking;</a:t>
            </a:r>
          </a:p>
          <a:p>
            <a:pPr marL="457200" indent="-457200" algn="just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игровых сессий сохраняются локально на устройстве пользователей.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828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35406" y="507987"/>
            <a:ext cx="1171575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взаимодействия пользователя с разрабатываемым программным средством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37061" y="2200176"/>
            <a:ext cx="1170247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Взаимодействие с программным средством «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Warplace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осуществляется следующим образом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AutoNum type="arabicPeriod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запуска программного средства необходимо ввести имя пользователя и нажать кнопку входа в приложение, если ранее имя пользователя вводилось то оно сохраняется в поле ввода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 algn="just">
              <a:buAutoNum type="arabicPeriod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главном меню можно выбрать из нескольких пунктов таких как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«Играть»,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«Магазин», «Статистика», «Выход», «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English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«Русский»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457200" indent="-457200" algn="just">
              <a:buAutoNum type="arabicPeriod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выборе пункта «Играть» нужно выбрать режим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игры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AutoNum type="arabicPeriod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выбора режима игры следует выбрать игровую комнату из списка доступных, либо создать новую игровую комнату, также имеется возможность подключения к случайной игровой комнате.</a:t>
            </a:r>
          </a:p>
          <a:p>
            <a:pPr marL="457200" indent="-457200" algn="just">
              <a:buAutoNum type="arabicPeriod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AutoNum type="arabicPeriod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AutoNum type="arabicPeriod"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7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93914" y="362635"/>
            <a:ext cx="1166948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программным средством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869" y="1898355"/>
            <a:ext cx="5559901" cy="31266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515" y="1909242"/>
            <a:ext cx="5572801" cy="3126600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446869" y="5210015"/>
            <a:ext cx="55599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 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устройствах управление осуществляется с помощью компьютерной мыши и клавиатуры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6270515" y="5211705"/>
            <a:ext cx="555990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устройствах программное средство управляется с помощью виртуальных контроллеров</a:t>
            </a:r>
          </a:p>
        </p:txBody>
      </p:sp>
    </p:spTree>
    <p:extLst>
      <p:ext uri="{BB962C8B-B14F-4D97-AF65-F5344CB8AC3E}">
        <p14:creationId xmlns:p14="http://schemas.microsoft.com/office/powerpoint/2010/main" val="34870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27926" y="0"/>
            <a:ext cx="1166948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Оценка показателей надежности программного средства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227926" y="2691455"/>
            <a:ext cx="1098106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Исходные данные: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168 ч;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720 ч;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1080 ч;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2160 ч;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3600 ч;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7200 ч.</a:t>
            </a:r>
          </a:p>
          <a:p>
            <a:pPr lvl="8"/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Расчет случайного времени возникновения ошибки </a:t>
            </a:r>
            <a:r>
              <a:rPr lang="en-US" sz="2000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 начального момента времени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0:</a:t>
            </a:r>
          </a:p>
          <a:p>
            <a:r>
              <a:rPr lang="ru-RU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168 + 720 = 888 ч;</a:t>
            </a:r>
          </a:p>
          <a:p>
            <a:pPr lvl="8"/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888 + 1080 = 1968 ч;</a:t>
            </a:r>
          </a:p>
          <a:p>
            <a:pPr lvl="8"/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1968 + 2160 = 4128 ч;</a:t>
            </a:r>
          </a:p>
          <a:p>
            <a:pPr lvl="8"/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4128 + 3600 = 7728 ч;</a:t>
            </a:r>
          </a:p>
          <a:p>
            <a:pPr lvl="8"/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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ru-RU" sz="2000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7728 + 7200 = 14928 ч;</a:t>
            </a: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Расчет средней наработки на отказ:</a:t>
            </a:r>
          </a:p>
        </p:txBody>
      </p:sp>
      <p:pic>
        <p:nvPicPr>
          <p:cNvPr id="4" name="Рисунок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6176" y="1399293"/>
            <a:ext cx="4892983" cy="80819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Прямоугольник 4"/>
          <p:cNvSpPr/>
          <p:nvPr/>
        </p:nvSpPr>
        <p:spPr>
          <a:xfrm>
            <a:off x="2783103" y="2207491"/>
            <a:ext cx="63648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Случайные моменты времени возникновения отказов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Прямоугольник 6"/>
              <p:cNvSpPr/>
              <p:nvPr/>
            </p:nvSpPr>
            <p:spPr>
              <a:xfrm>
                <a:off x="3057647" y="5668409"/>
                <a:ext cx="6010043" cy="7384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000" i="1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t</m:t>
                        </m:r>
                      </m:e>
                      <m:sub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ср</m:t>
                        </m:r>
                      </m:sub>
                    </m:sSub>
                    <m:r>
                      <m:rPr>
                        <m:nor/>
                      </m:rPr>
                      <a:rPr lang="ru-RU" sz="2000" i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= </m:t>
                    </m:r>
                    <m:f>
                      <m:fPr>
                        <m:ctrlPr>
                          <a:rPr lang="ru-RU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2000" i="1">
                                <a:latin typeface="Cambria Math" panose="02040503050406030204" pitchFamily="18" charset="0"/>
                              </a:rPr>
                              <m:t>∑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en-US" sz="2000" i="1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i</m:t>
                            </m:r>
                          </m:sub>
                          <m:sup>
                            <m:r>
                              <m:rPr>
                                <m:nor/>
                              </m:rPr>
                              <a:rPr lang="ru-RU" sz="2000" i="1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=1</m:t>
                            </m:r>
                            <m:r>
                              <m:rPr>
                                <m:nor/>
                              </m:rPr>
                              <a:rPr lang="en-US" sz="2000" i="1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m</m:t>
                            </m:r>
                          </m:sup>
                        </m:sSubSup>
                        <m:sSub>
                          <m:sSubPr>
                            <m:ctrlPr>
                              <a:rPr lang="ru-RU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sz="2000" i="1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t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en-US" sz="2000" i="1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i</m:t>
                            </m:r>
                          </m:sub>
                        </m:sSub>
                      </m:num>
                      <m:den>
                        <m:r>
                          <m:rPr>
                            <m:nor/>
                          </m:rPr>
                          <a:rPr lang="en-US" sz="2000" i="1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m</m:t>
                        </m:r>
                      </m:den>
                    </m:f>
                    <m:r>
                      <m:rPr>
                        <m:nor/>
                      </m:rPr>
                      <a:rPr lang="ru-RU" sz="2000" i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f>
                      <m:fPr>
                        <m:ctrlPr>
                          <a:rPr lang="ru-RU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168+720+1080+2160+3600+7200</m:t>
                        </m:r>
                      </m:num>
                      <m:den>
                        <m:r>
                          <a:rPr lang="ru-RU" sz="2000" i="1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m:rPr>
                        <m:nor/>
                      </m:rPr>
                      <a:rPr lang="ru-RU" sz="2000" i="1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= </m:t>
                    </m:r>
                  </m:oMath>
                </a14:m>
                <a:r>
                  <a:rPr lang="ru-RU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2488 ч.</a:t>
                </a:r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7" name="Прямоугольник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7647" y="5668409"/>
                <a:ext cx="6010043" cy="738472"/>
              </a:xfrm>
              <a:prstGeom prst="rect">
                <a:avLst/>
              </a:prstGeom>
              <a:blipFill>
                <a:blip r:embed="rId4"/>
                <a:stretch>
                  <a:fillRect b="-33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514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2900" y="469690"/>
            <a:ext cx="11455399" cy="695085"/>
          </a:xfrm>
        </p:spPr>
        <p:txBody>
          <a:bodyPr>
            <a:normAutofit lnSpcReduction="10000"/>
          </a:bodyPr>
          <a:lstStyle/>
          <a:p>
            <a:pPr algn="ctr"/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219363" y="2084062"/>
            <a:ext cx="11702472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выполнения дипломного проекта было спроектировано и разработано - многопользовательское кроссплатформенное игровое программное средство «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Warplace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 в жанре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базе платформы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Разработанное программное средство полностью соответствует техническим и экономическим требованиям. Игровое программное средство полностью готово к использованию и реализации в онлайн магазинах по продаже программных средств.</a:t>
            </a:r>
          </a:p>
          <a:p>
            <a:pPr algn="just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AutoNum type="arabicPeriod"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89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49826" y="2837546"/>
            <a:ext cx="9448800" cy="1103084"/>
          </a:xfrm>
        </p:spPr>
        <p:txBody>
          <a:bodyPr>
            <a:noAutofit/>
          </a:bodyPr>
          <a:lstStyle/>
          <a:p>
            <a:pPr algn="ctr"/>
            <a:r>
              <a:rPr lang="ru-RU" sz="6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r>
              <a:rPr lang="en-US" sz="6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6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8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577</TotalTime>
  <Words>209</Words>
  <Application>Microsoft Office PowerPoint</Application>
  <PresentationFormat>Широкоэкранный</PresentationFormat>
  <Paragraphs>46</Paragraphs>
  <Slides>15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4" baseType="lpstr">
      <vt:lpstr>Arial</vt:lpstr>
      <vt:lpstr>Calibri</vt:lpstr>
      <vt:lpstr>Cambria Math</vt:lpstr>
      <vt:lpstr>GOST type B</vt:lpstr>
      <vt:lpstr>Symbol</vt:lpstr>
      <vt:lpstr>Times New Roman</vt:lpstr>
      <vt:lpstr>Trebuchet MS</vt:lpstr>
      <vt:lpstr>Wingdings 3</vt:lpstr>
      <vt:lpstr>Аспект</vt:lpstr>
      <vt:lpstr>Многопользовательское кроссплатформенное игровое программное средство «Warplace» в жанре Action  на базе платформы unity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Многопользовательское кроссплатформенное игровое программное средство «Warplace» в жанре Action на базе платформы unity</dc:title>
  <dc:creator>user</dc:creator>
  <cp:lastModifiedBy>user</cp:lastModifiedBy>
  <cp:revision>46</cp:revision>
  <dcterms:created xsi:type="dcterms:W3CDTF">2022-01-01T16:35:05Z</dcterms:created>
  <dcterms:modified xsi:type="dcterms:W3CDTF">2022-01-13T14:30:13Z</dcterms:modified>
</cp:coreProperties>
</file>

<file path=docProps/thumbnail.jpeg>
</file>